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74" r:id="rId3"/>
    <p:sldId id="294" r:id="rId4"/>
    <p:sldId id="296" r:id="rId5"/>
    <p:sldId id="297" r:id="rId6"/>
    <p:sldId id="295" r:id="rId7"/>
    <p:sldId id="315" r:id="rId8"/>
    <p:sldId id="314" r:id="rId9"/>
    <p:sldId id="316" r:id="rId10"/>
    <p:sldId id="317" r:id="rId11"/>
    <p:sldId id="318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6" r:id="rId20"/>
    <p:sldId id="305" r:id="rId21"/>
    <p:sldId id="307" r:id="rId22"/>
    <p:sldId id="309" r:id="rId23"/>
    <p:sldId id="308" r:id="rId24"/>
    <p:sldId id="310" r:id="rId25"/>
    <p:sldId id="319" r:id="rId26"/>
    <p:sldId id="321" r:id="rId27"/>
    <p:sldId id="320" r:id="rId28"/>
    <p:sldId id="311" r:id="rId29"/>
    <p:sldId id="312" r:id="rId30"/>
    <p:sldId id="322" r:id="rId31"/>
    <p:sldId id="313" r:id="rId32"/>
  </p:sldIdLst>
  <p:sldSz cx="12192000" cy="6858000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9768" y="2196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6354" y="3408610"/>
            <a:ext cx="10258053" cy="83398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lnSpc>
                <a:spcPct val="85000"/>
              </a:lnSpc>
              <a:defRPr sz="5400" b="1" cap="all" baseline="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29" y="4270393"/>
            <a:ext cx="10254877" cy="48571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4" name="Picture 342" descr="image_05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gray">
          <a:xfrm>
            <a:off x="7547983" y="1714518"/>
            <a:ext cx="1460500" cy="1460500"/>
          </a:xfrm>
          <a:prstGeom prst="rect">
            <a:avLst/>
          </a:prstGeom>
          <a:noFill/>
        </p:spPr>
      </p:pic>
      <p:pic>
        <p:nvPicPr>
          <p:cNvPr id="25" name="Picture 343" descr="image_06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10503908" y="1714518"/>
            <a:ext cx="1463675" cy="1463675"/>
          </a:xfrm>
          <a:prstGeom prst="rect">
            <a:avLst/>
          </a:prstGeom>
          <a:noFill/>
        </p:spPr>
      </p:pic>
      <p:sp>
        <p:nvSpPr>
          <p:cNvPr id="27" name="Rectangle 332"/>
          <p:cNvSpPr>
            <a:spLocks noChangeArrowheads="1"/>
          </p:cNvSpPr>
          <p:nvPr userDrawn="1"/>
        </p:nvSpPr>
        <p:spPr bwMode="gray">
          <a:xfrm>
            <a:off x="7549571" y="1711343"/>
            <a:ext cx="1460500" cy="146208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8" name="Rectangle 333"/>
          <p:cNvSpPr>
            <a:spLocks noChangeArrowheads="1"/>
          </p:cNvSpPr>
          <p:nvPr userDrawn="1"/>
        </p:nvSpPr>
        <p:spPr bwMode="gray">
          <a:xfrm>
            <a:off x="10510258" y="1709755"/>
            <a:ext cx="1454150" cy="147002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29" name="Group 372"/>
          <p:cNvGrpSpPr>
            <a:grpSpLocks/>
          </p:cNvGrpSpPr>
          <p:nvPr userDrawn="1"/>
        </p:nvGrpSpPr>
        <p:grpSpPr bwMode="auto">
          <a:xfrm>
            <a:off x="1709531" y="3081087"/>
            <a:ext cx="10267578" cy="195473"/>
            <a:chOff x="288" y="1248"/>
            <a:chExt cx="5229" cy="96"/>
          </a:xfrm>
        </p:grpSpPr>
        <p:grpSp>
          <p:nvGrpSpPr>
            <p:cNvPr id="30" name="Group 368"/>
            <p:cNvGrpSpPr>
              <a:grpSpLocks/>
            </p:cNvGrpSpPr>
            <p:nvPr userDrawn="1"/>
          </p:nvGrpSpPr>
          <p:grpSpPr bwMode="auto">
            <a:xfrm>
              <a:off x="288" y="1248"/>
              <a:ext cx="5229" cy="96"/>
              <a:chOff x="192" y="498"/>
              <a:chExt cx="5376" cy="78"/>
            </a:xfrm>
          </p:grpSpPr>
          <p:sp>
            <p:nvSpPr>
              <p:cNvPr id="32" name="Rectangle 369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33" name="Line 370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ko-KR" altLang="en-US"/>
              </a:p>
            </p:txBody>
          </p:sp>
        </p:grpSp>
        <p:pic>
          <p:nvPicPr>
            <p:cNvPr id="31" name="Picture 371" descr="Untitled-4 copy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gray">
            <a:xfrm>
              <a:off x="346" y="1254"/>
              <a:ext cx="71" cy="77"/>
            </a:xfrm>
            <a:prstGeom prst="rect">
              <a:avLst/>
            </a:prstGeom>
            <a:noFill/>
          </p:spPr>
        </p:pic>
      </p:grpSp>
      <p:sp>
        <p:nvSpPr>
          <p:cNvPr id="35" name="Rectangle 380"/>
          <p:cNvSpPr>
            <a:spLocks noChangeArrowheads="1"/>
          </p:cNvSpPr>
          <p:nvPr userDrawn="1"/>
        </p:nvSpPr>
        <p:spPr bwMode="gray">
          <a:xfrm>
            <a:off x="9024358" y="233380"/>
            <a:ext cx="1460500" cy="1462088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pic>
        <p:nvPicPr>
          <p:cNvPr id="22" name="_x282876000" descr="EMB00003eacae2e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650" y="1903108"/>
            <a:ext cx="1156759" cy="1090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41368" y="1372277"/>
            <a:ext cx="2751474" cy="88792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764735" y="341852"/>
            <a:ext cx="919796" cy="13401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64" y="1801579"/>
            <a:ext cx="1191740" cy="11917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4823DD9-C07C-C16E-F88D-11FA5960694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71203" y="378445"/>
            <a:ext cx="2856683" cy="96011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13A4513-3E44-8757-D061-ABB10337BE58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179951" y="6215860"/>
            <a:ext cx="688200" cy="23316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177" y="382437"/>
            <a:ext cx="10552694" cy="88277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487" y="1475116"/>
            <a:ext cx="11093570" cy="462088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lang="en-US" sz="6000" b="1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2688" y="1482090"/>
            <a:ext cx="10360663" cy="4613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Freeform 126"/>
          <p:cNvSpPr>
            <a:spLocks/>
          </p:cNvSpPr>
          <p:nvPr userDrawn="1"/>
        </p:nvSpPr>
        <p:spPr bwMode="gray">
          <a:xfrm>
            <a:off x="3268638" y="586740"/>
            <a:ext cx="6032500" cy="6794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800" y="0"/>
              </a:cxn>
              <a:cxn ang="0">
                <a:pos x="3456" y="428"/>
              </a:cxn>
            </a:cxnLst>
            <a:rect l="0" t="0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9" name="Group 191"/>
          <p:cNvGrpSpPr>
            <a:grpSpLocks/>
          </p:cNvGrpSpPr>
          <p:nvPr userDrawn="1"/>
        </p:nvGrpSpPr>
        <p:grpSpPr bwMode="auto">
          <a:xfrm>
            <a:off x="540216" y="1043940"/>
            <a:ext cx="11423160" cy="131763"/>
            <a:chOff x="192" y="498"/>
            <a:chExt cx="5376" cy="78"/>
          </a:xfrm>
        </p:grpSpPr>
        <p:grpSp>
          <p:nvGrpSpPr>
            <p:cNvPr id="10" name="Group 192"/>
            <p:cNvGrpSpPr>
              <a:grpSpLocks/>
            </p:cNvGrpSpPr>
            <p:nvPr userDrawn="1"/>
          </p:nvGrpSpPr>
          <p:grpSpPr bwMode="auto">
            <a:xfrm>
              <a:off x="192" y="498"/>
              <a:ext cx="5376" cy="78"/>
              <a:chOff x="192" y="498"/>
              <a:chExt cx="5376" cy="78"/>
            </a:xfrm>
          </p:grpSpPr>
          <p:sp>
            <p:nvSpPr>
              <p:cNvPr id="12" name="Rectangle 193"/>
              <p:cNvSpPr>
                <a:spLocks noChangeArrowheads="1"/>
              </p:cNvSpPr>
              <p:nvPr userDrawn="1"/>
            </p:nvSpPr>
            <p:spPr bwMode="gray">
              <a:xfrm>
                <a:off x="192" y="498"/>
                <a:ext cx="1488" cy="78"/>
              </a:xfrm>
              <a:prstGeom prst="rect">
                <a:avLst/>
              </a:prstGeom>
              <a:solidFill>
                <a:schemeClr val="tx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3" name="Line 194"/>
              <p:cNvSpPr>
                <a:spLocks noChangeShapeType="1"/>
              </p:cNvSpPr>
              <p:nvPr userDrawn="1"/>
            </p:nvSpPr>
            <p:spPr bwMode="gray">
              <a:xfrm>
                <a:off x="192" y="576"/>
                <a:ext cx="5376" cy="0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ko-KR" altLang="en-US"/>
              </a:p>
            </p:txBody>
          </p:sp>
        </p:grpSp>
        <p:pic>
          <p:nvPicPr>
            <p:cNvPr id="11" name="Picture 195" descr="Untitled-4 copy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gray">
            <a:xfrm>
              <a:off x="300" y="504"/>
              <a:ext cx="72" cy="72"/>
            </a:xfrm>
            <a:prstGeom prst="rect">
              <a:avLst/>
            </a:prstGeom>
            <a:noFill/>
          </p:spPr>
        </p:pic>
      </p:grpSp>
      <p:graphicFrame>
        <p:nvGraphicFramePr>
          <p:cNvPr id="14" name="Object 22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138799081"/>
              </p:ext>
            </p:extLst>
          </p:nvPr>
        </p:nvGraphicFramePr>
        <p:xfrm>
          <a:off x="9605938" y="701040"/>
          <a:ext cx="236220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4" imgW="5600000" imgH="1117460" progId="">
                  <p:embed/>
                </p:oleObj>
              </mc:Choice>
              <mc:Fallback>
                <p:oleObj name="Image" r:id="rId14" imgW="5600000" imgH="1117460" progId="">
                  <p:embed/>
                  <p:pic>
                    <p:nvPicPr>
                      <p:cNvPr id="1246" name="Object 2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9605938" y="701040"/>
                        <a:ext cx="2362200" cy="46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1AE6B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DED9CC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23"/>
          <p:cNvSpPr>
            <a:spLocks noChangeArrowheads="1"/>
          </p:cNvSpPr>
          <p:nvPr userDrawn="1"/>
        </p:nvSpPr>
        <p:spPr bwMode="gray">
          <a:xfrm>
            <a:off x="11034688" y="713740"/>
            <a:ext cx="457200" cy="4508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6" name="Rectangle 224"/>
          <p:cNvSpPr>
            <a:spLocks noChangeArrowheads="1"/>
          </p:cNvSpPr>
          <p:nvPr userDrawn="1"/>
        </p:nvSpPr>
        <p:spPr bwMode="gray">
          <a:xfrm>
            <a:off x="11501413" y="243840"/>
            <a:ext cx="457200" cy="4572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6"/>
          <p:cNvSpPr txBox="1">
            <a:spLocks noChangeArrowheads="1"/>
          </p:cNvSpPr>
          <p:nvPr userDrawn="1"/>
        </p:nvSpPr>
        <p:spPr bwMode="gray">
          <a:xfrm>
            <a:off x="11353800" y="386692"/>
            <a:ext cx="8382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ea typeface="굴림" charset="-127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70DF76-FAB9-4502-B745-768B94D170BA}" type="slidenum">
              <a:rPr kumimoji="0" lang="en-US" altLang="ko-KR" sz="10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mic Sans MS" pitchFamily="66" charset="0"/>
                <a:ea typeface="굴림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omic Sans MS" pitchFamily="66" charset="0"/>
              <a:ea typeface="굴림" charset="-127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06355" y="3408610"/>
            <a:ext cx="9982438" cy="833980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3</a:t>
            </a:r>
            <a:r>
              <a:rPr lang="ko-KR" altLang="en-US" dirty="0">
                <a:latin typeface="+mj-ea"/>
              </a:rPr>
              <a:t>장</a:t>
            </a:r>
            <a:r>
              <a:rPr lang="en-US" altLang="ko-KR" dirty="0">
                <a:latin typeface="+mj-ea"/>
              </a:rPr>
              <a:t>. </a:t>
            </a:r>
            <a:r>
              <a:rPr lang="ko-KR" altLang="en-US" dirty="0">
                <a:latin typeface="+mj-ea"/>
              </a:rPr>
              <a:t>계산해 볼까요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13912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7" t="60583" r="70813" b="33044"/>
          <a:stretch/>
        </p:blipFill>
        <p:spPr>
          <a:xfrm>
            <a:off x="629989" y="1524781"/>
            <a:ext cx="2560496" cy="71980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04" t="64071" r="5578" b="22159"/>
          <a:stretch/>
        </p:blipFill>
        <p:spPr>
          <a:xfrm>
            <a:off x="4758267" y="4448479"/>
            <a:ext cx="2209800" cy="19659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8" t="80476" r="4526" b="3520"/>
          <a:stretch/>
        </p:blipFill>
        <p:spPr>
          <a:xfrm>
            <a:off x="1413933" y="2244586"/>
            <a:ext cx="9922934" cy="190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8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61"/>
          <a:stretch/>
        </p:blipFill>
        <p:spPr>
          <a:xfrm>
            <a:off x="1527211" y="3158067"/>
            <a:ext cx="9378736" cy="20828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" t="-22285" r="181" b="75646"/>
          <a:stretch/>
        </p:blipFill>
        <p:spPr>
          <a:xfrm>
            <a:off x="976878" y="1075267"/>
            <a:ext cx="9378736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05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대입 연산자 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 = ’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18807" y="1621722"/>
            <a:ext cx="10297064" cy="1140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왼쪽 </a:t>
            </a:r>
            <a:r>
              <a:rPr lang="en-US" altLang="ko-KR" sz="2400" dirty="0"/>
              <a:t>: </a:t>
            </a:r>
            <a:r>
              <a:rPr lang="ko-KR" altLang="en-US" sz="2400" dirty="0"/>
              <a:t>변수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오른쪽 </a:t>
            </a:r>
            <a:r>
              <a:rPr lang="en-US" altLang="ko-KR" sz="2400" dirty="0"/>
              <a:t>: </a:t>
            </a:r>
            <a:r>
              <a:rPr lang="ko-KR" altLang="en-US" sz="2400" dirty="0"/>
              <a:t>수식 또는 값</a:t>
            </a:r>
            <a:endParaRPr lang="en-US" altLang="ko-KR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899"/>
          <a:stretch/>
        </p:blipFill>
        <p:spPr>
          <a:xfrm>
            <a:off x="-415726" y="3118293"/>
            <a:ext cx="12253998" cy="148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69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대입 연산자 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 = ’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18807" y="1316989"/>
            <a:ext cx="10297064" cy="668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/>
              <a:t>잘못된 예</a:t>
            </a:r>
            <a:endParaRPr lang="en-US" altLang="ko-KR" sz="28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2" t="17828" r="3662" b="53765"/>
          <a:stretch/>
        </p:blipFill>
        <p:spPr>
          <a:xfrm>
            <a:off x="-387475" y="2212359"/>
            <a:ext cx="12253998" cy="349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41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대입 연산자 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 = ’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80" t="46371" r="2158" b="28403"/>
          <a:stretch/>
        </p:blipFill>
        <p:spPr>
          <a:xfrm>
            <a:off x="274377" y="1502146"/>
            <a:ext cx="11055474" cy="266055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47" t="81463" r="-1075" b="-6689"/>
          <a:stretch/>
        </p:blipFill>
        <p:spPr>
          <a:xfrm>
            <a:off x="289588" y="4197449"/>
            <a:ext cx="11055474" cy="26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1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복합 대입 연산자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999624" y="1795831"/>
            <a:ext cx="10643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/>
              <a:t>복합 대입 연산자</a:t>
            </a:r>
            <a:r>
              <a:rPr lang="en-US" altLang="ko-KR" sz="2000" dirty="0"/>
              <a:t>(compound assignment operator):</a:t>
            </a:r>
            <a:r>
              <a:rPr lang="ko-KR" altLang="en-US" sz="2000" dirty="0"/>
              <a:t> 대입 연산자와 다른 연산자를 합쳐 놓은 것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496"/>
          <a:stretch/>
        </p:blipFill>
        <p:spPr>
          <a:xfrm>
            <a:off x="-240580" y="3162272"/>
            <a:ext cx="12531278" cy="123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53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복합 대입 연산자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86" t="27129" r="3986" b="38487"/>
          <a:stretch/>
        </p:blipFill>
        <p:spPr>
          <a:xfrm>
            <a:off x="0" y="2086415"/>
            <a:ext cx="11532211" cy="312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30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복합 대입 연산자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9" t="73868" r="1269" b="-8252"/>
          <a:stretch/>
        </p:blipFill>
        <p:spPr>
          <a:xfrm>
            <a:off x="93133" y="2425082"/>
            <a:ext cx="11532211" cy="312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394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복합 대입 연산자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467" y="1906521"/>
            <a:ext cx="9302954" cy="354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76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연산자의 우선순위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999624" y="1795831"/>
            <a:ext cx="106437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/>
              <a:t>우선순위</a:t>
            </a:r>
            <a:r>
              <a:rPr lang="en-US" altLang="ko-KR" sz="2000" dirty="0"/>
              <a:t>(precedence) :  </a:t>
            </a:r>
            <a:r>
              <a:rPr lang="ko-KR" altLang="en-US" sz="2000" dirty="0"/>
              <a:t>하나의</a:t>
            </a:r>
            <a:r>
              <a:rPr lang="en-US" altLang="ko-KR" sz="2000" dirty="0"/>
              <a:t> </a:t>
            </a:r>
            <a:r>
              <a:rPr lang="ko-KR" altLang="en-US" sz="2000" dirty="0"/>
              <a:t>수식에 있는 여러 연산 중에서 어떤 연산을 먼저 수행할지를                      </a:t>
            </a:r>
            <a:br>
              <a:rPr lang="en-US" altLang="ko-KR" sz="2000" dirty="0"/>
            </a:br>
            <a:r>
              <a:rPr lang="en-US" altLang="ko-KR" sz="2000" dirty="0"/>
              <a:t>                                                   </a:t>
            </a:r>
            <a:r>
              <a:rPr lang="ko-KR" altLang="en-US" sz="2000" dirty="0"/>
              <a:t>결정하는 규칙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15" b="84983"/>
          <a:stretch/>
        </p:blipFill>
        <p:spPr>
          <a:xfrm>
            <a:off x="-1067945" y="3235519"/>
            <a:ext cx="13539447" cy="172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91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차례</a:t>
            </a:r>
          </a:p>
        </p:txBody>
      </p:sp>
      <p:sp>
        <p:nvSpPr>
          <p:cNvPr id="11" name="텍스트 개체 틀 21"/>
          <p:cNvSpPr txBox="1">
            <a:spLocks/>
          </p:cNvSpPr>
          <p:nvPr/>
        </p:nvSpPr>
        <p:spPr>
          <a:xfrm>
            <a:off x="469900" y="1225409"/>
            <a:ext cx="8205788" cy="477837"/>
          </a:xfrm>
          <a:prstGeom prst="rect">
            <a:avLst/>
          </a:prstGeom>
        </p:spPr>
        <p:txBody>
          <a:bodyPr lIns="0" rIns="0"/>
          <a:lstStyle/>
          <a:p>
            <a:pPr marL="361950" indent="-36195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SzPct val="70000"/>
              <a:defRPr/>
            </a:pPr>
            <a:r>
              <a:rPr kumimoji="0" lang="ko-KR" altLang="en-US" sz="2800" b="1" spc="-200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</a:rPr>
              <a:t>▶ 학습내용</a:t>
            </a:r>
            <a:endParaRPr kumimoji="0" lang="en-US" altLang="ko-KR" sz="2800" b="1" spc="-200" dirty="0">
              <a:solidFill>
                <a:srgbClr val="0070C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4837" y="1854679"/>
            <a:ext cx="6139822" cy="2116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01 </a:t>
            </a:r>
            <a:r>
              <a:rPr lang="ko-KR" altLang="en-US" dirty="0">
                <a:latin typeface="+mj-ea"/>
                <a:ea typeface="+mj-ea"/>
              </a:rPr>
              <a:t>프로그래밍 언어의 개념을 학습합니다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02 </a:t>
            </a:r>
            <a:r>
              <a:rPr lang="ko-KR" altLang="en-US" dirty="0" err="1">
                <a:latin typeface="+mj-ea"/>
                <a:ea typeface="+mj-ea"/>
              </a:rPr>
              <a:t>파이썬을</a:t>
            </a:r>
            <a:r>
              <a:rPr lang="ko-KR" altLang="en-US" dirty="0">
                <a:latin typeface="+mj-ea"/>
                <a:ea typeface="+mj-ea"/>
              </a:rPr>
              <a:t> 내 컴퓨터에 설치합니다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03 </a:t>
            </a:r>
            <a:r>
              <a:rPr lang="ko-KR" altLang="en-US" dirty="0">
                <a:latin typeface="+mj-ea"/>
                <a:ea typeface="+mj-ea"/>
              </a:rPr>
              <a:t>첫 번째 프로그램을 작성해봅니다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04 </a:t>
            </a:r>
            <a:r>
              <a:rPr lang="ko-KR" altLang="en-US" dirty="0">
                <a:latin typeface="+mj-ea"/>
                <a:ea typeface="+mj-ea"/>
              </a:rPr>
              <a:t>코드를 파일에 저장하여 실행하는 방법을 알게 됩니다</a:t>
            </a:r>
            <a:r>
              <a:rPr lang="en-US" altLang="ko-KR" dirty="0"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05 </a:t>
            </a:r>
            <a:r>
              <a:rPr lang="ko-KR" altLang="en-US" dirty="0" err="1">
                <a:latin typeface="+mj-ea"/>
                <a:ea typeface="+mj-ea"/>
              </a:rPr>
              <a:t>터틀</a:t>
            </a:r>
            <a:r>
              <a:rPr lang="ko-KR" altLang="en-US" dirty="0">
                <a:latin typeface="+mj-ea"/>
                <a:ea typeface="+mj-ea"/>
              </a:rPr>
              <a:t> 그래픽으로 여러 가지 그림을 그려봅니다</a:t>
            </a:r>
            <a:r>
              <a:rPr lang="en-US" altLang="ko-KR" dirty="0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텍스트 개체 틀 21"/>
          <p:cNvSpPr txBox="1">
            <a:spLocks/>
          </p:cNvSpPr>
          <p:nvPr/>
        </p:nvSpPr>
        <p:spPr>
          <a:xfrm>
            <a:off x="6924362" y="1265207"/>
            <a:ext cx="4177834" cy="477837"/>
          </a:xfrm>
          <a:prstGeom prst="rect">
            <a:avLst/>
          </a:prstGeom>
        </p:spPr>
        <p:txBody>
          <a:bodyPr lIns="0" rIns="0"/>
          <a:lstStyle/>
          <a:p>
            <a:pPr marL="361950" indent="-36195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SzPct val="70000"/>
              <a:defRPr/>
            </a:pPr>
            <a:r>
              <a:rPr kumimoji="0" lang="ko-KR" altLang="en-US" sz="2800" b="1" spc="-200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</a:rPr>
              <a:t>▶ </a:t>
            </a:r>
            <a:r>
              <a:rPr kumimoji="0" lang="en-US" altLang="ko-KR" sz="2800" b="1" spc="-200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</a:rPr>
              <a:t>LAB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96022" y="1865215"/>
            <a:ext cx="2967479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01 </a:t>
            </a:r>
            <a:r>
              <a:rPr lang="en-US" altLang="ko-KR" dirty="0"/>
              <a:t>print(</a:t>
            </a:r>
            <a:r>
              <a:rPr lang="ko-KR" altLang="en-US" dirty="0"/>
              <a:t>）실습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02 </a:t>
            </a:r>
            <a:r>
              <a:rPr lang="ko-KR" altLang="en-US" dirty="0"/>
              <a:t>원과 다각형 그리기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j-ea"/>
                <a:ea typeface="+mj-ea"/>
              </a:rPr>
              <a:t>03 </a:t>
            </a:r>
            <a:r>
              <a:rPr lang="ko-KR" altLang="en-US" dirty="0" err="1"/>
              <a:t>터틀</a:t>
            </a:r>
            <a:r>
              <a:rPr lang="ko-KR" altLang="en-US" dirty="0"/>
              <a:t> 그래픽 더 살펴보기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22458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연산자의 우선순위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55" t="41770" r="6370" b="348"/>
          <a:stretch/>
        </p:blipFill>
        <p:spPr>
          <a:xfrm>
            <a:off x="1274662" y="1618570"/>
            <a:ext cx="9341088" cy="459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517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연산자의 우선순위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7776BD-A216-D2CB-041C-35A201BAF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077" y="2170512"/>
            <a:ext cx="7429845" cy="319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33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연산자의 우선순위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2AF7971-89B0-8277-696B-B019C8F67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565" y="2220299"/>
            <a:ext cx="7384869" cy="322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571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연산자의 우선순위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2" t="48169" r="2636" b="26298"/>
          <a:stretch/>
        </p:blipFill>
        <p:spPr>
          <a:xfrm>
            <a:off x="1166355" y="1428422"/>
            <a:ext cx="8674331" cy="298271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" t="86074" r="5434" b="-11607"/>
          <a:stretch/>
        </p:blipFill>
        <p:spPr>
          <a:xfrm>
            <a:off x="1166355" y="4242526"/>
            <a:ext cx="908580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22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01.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다항식의 계산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85556" y="1373136"/>
            <a:ext cx="10643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x=-1, y=3</a:t>
            </a:r>
            <a:r>
              <a:rPr lang="ko-KR" altLang="en-US" sz="2000" dirty="0">
                <a:latin typeface="+mj-ea"/>
                <a:ea typeface="+mj-ea"/>
              </a:rPr>
              <a:t>일 때</a:t>
            </a:r>
            <a:r>
              <a:rPr lang="en-US" altLang="ko-KR" sz="2000" dirty="0">
                <a:latin typeface="+mj-ea"/>
                <a:ea typeface="+mj-ea"/>
              </a:rPr>
              <a:t>, (-y)</a:t>
            </a:r>
            <a:r>
              <a:rPr lang="en-US" altLang="ko-KR" sz="2000" baseline="30000" dirty="0">
                <a:latin typeface="+mj-ea"/>
                <a:ea typeface="+mj-ea"/>
              </a:rPr>
              <a:t>3</a:t>
            </a:r>
            <a:r>
              <a:rPr lang="en-US" altLang="ko-KR" sz="2000" dirty="0">
                <a:latin typeface="+mj-ea"/>
                <a:ea typeface="+mj-ea"/>
              </a:rPr>
              <a:t>+2x</a:t>
            </a:r>
            <a:r>
              <a:rPr lang="en-US" altLang="ko-KR" sz="2000" baseline="30000" dirty="0">
                <a:latin typeface="+mj-ea"/>
                <a:ea typeface="+mj-ea"/>
              </a:rPr>
              <a:t>2</a:t>
            </a:r>
            <a:r>
              <a:rPr lang="en-US" altLang="ko-KR" sz="2000" dirty="0">
                <a:latin typeface="+mj-ea"/>
                <a:ea typeface="+mj-ea"/>
              </a:rPr>
              <a:t>y</a:t>
            </a:r>
            <a:r>
              <a:rPr lang="ko-KR" altLang="en-US" sz="2000" dirty="0">
                <a:latin typeface="+mj-ea"/>
                <a:ea typeface="+mj-ea"/>
              </a:rPr>
              <a:t>의 값을 계산하여 출력하는 프로그램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620"/>
          <a:stretch/>
        </p:blipFill>
        <p:spPr>
          <a:xfrm>
            <a:off x="585556" y="2269068"/>
            <a:ext cx="10113287" cy="105392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" t="2751" r="-3450" b="73625"/>
          <a:stretch/>
        </p:blipFill>
        <p:spPr>
          <a:xfrm>
            <a:off x="1354589" y="3740562"/>
            <a:ext cx="10113287" cy="161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140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02.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화씨온도를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섭씨온도로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변환하기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85556" y="1373136"/>
            <a:ext cx="10643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+mj-ea"/>
                <a:ea typeface="+mj-ea"/>
              </a:rPr>
              <a:t>화씨온도를</a:t>
            </a:r>
            <a:r>
              <a:rPr lang="ko-KR" altLang="en-US" sz="2000" dirty="0">
                <a:latin typeface="+mj-ea"/>
                <a:ea typeface="+mj-ea"/>
              </a:rPr>
              <a:t> 입력 받아서 </a:t>
            </a:r>
            <a:r>
              <a:rPr lang="ko-KR" altLang="en-US" sz="2000" dirty="0" err="1">
                <a:latin typeface="+mj-ea"/>
                <a:ea typeface="+mj-ea"/>
              </a:rPr>
              <a:t>섭씨온도로</a:t>
            </a:r>
            <a:r>
              <a:rPr lang="ko-KR" altLang="en-US" sz="2000" dirty="0">
                <a:latin typeface="+mj-ea"/>
                <a:ea typeface="+mj-ea"/>
              </a:rPr>
              <a:t> 바꾸는 프로그램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248" b="52362"/>
          <a:stretch/>
        </p:blipFill>
        <p:spPr>
          <a:xfrm>
            <a:off x="5636683" y="1881175"/>
            <a:ext cx="5352994" cy="393620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43" t="91460" r="35862" b="-2219"/>
          <a:stretch/>
        </p:blipFill>
        <p:spPr>
          <a:xfrm>
            <a:off x="2616200" y="2102068"/>
            <a:ext cx="4072622" cy="154782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2" t="6008" r="18186" b="82810"/>
          <a:stretch/>
        </p:blipFill>
        <p:spPr>
          <a:xfrm>
            <a:off x="854074" y="3649893"/>
            <a:ext cx="7321534" cy="16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49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두 지점 사이의 거리 구하기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85556" y="1373136"/>
            <a:ext cx="106437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위도를 </a:t>
            </a:r>
            <a:r>
              <a:rPr lang="en-US" altLang="ko-KR" sz="2000" dirty="0">
                <a:latin typeface="+mj-ea"/>
                <a:ea typeface="+mj-ea"/>
              </a:rPr>
              <a:t>x</a:t>
            </a:r>
            <a:r>
              <a:rPr lang="ko-KR" altLang="en-US" sz="2000" dirty="0">
                <a:latin typeface="+mj-ea"/>
                <a:ea typeface="+mj-ea"/>
              </a:rPr>
              <a:t>값</a:t>
            </a:r>
            <a:r>
              <a:rPr lang="en-US" altLang="ko-KR" sz="2000" dirty="0">
                <a:latin typeface="+mj-ea"/>
                <a:ea typeface="+mj-ea"/>
              </a:rPr>
              <a:t>, </a:t>
            </a:r>
            <a:r>
              <a:rPr lang="ko-KR" altLang="en-US" sz="2000" dirty="0">
                <a:latin typeface="+mj-ea"/>
                <a:ea typeface="+mj-ea"/>
              </a:rPr>
              <a:t>경도를 </a:t>
            </a:r>
            <a:r>
              <a:rPr lang="en-US" altLang="ko-KR" sz="2000" dirty="0">
                <a:latin typeface="+mj-ea"/>
                <a:ea typeface="+mj-ea"/>
              </a:rPr>
              <a:t>y</a:t>
            </a:r>
            <a:r>
              <a:rPr lang="ko-KR" altLang="en-US" sz="2000" dirty="0">
                <a:latin typeface="+mj-ea"/>
                <a:ea typeface="+mj-ea"/>
              </a:rPr>
              <a:t>값으로 하여 사용자로부터 두 지점의 좌표 </a:t>
            </a:r>
            <a:r>
              <a:rPr lang="en-US" altLang="ko-KR" sz="2000" dirty="0">
                <a:latin typeface="+mj-ea"/>
                <a:ea typeface="+mj-ea"/>
              </a:rPr>
              <a:t>(x1, y1)</a:t>
            </a:r>
            <a:r>
              <a:rPr lang="ko-KR" altLang="en-US" sz="2000" dirty="0">
                <a:latin typeface="+mj-ea"/>
                <a:ea typeface="+mj-ea"/>
              </a:rPr>
              <a:t>과 </a:t>
            </a:r>
            <a:r>
              <a:rPr lang="en-US" altLang="ko-KR" sz="2000" dirty="0">
                <a:latin typeface="+mj-ea"/>
                <a:ea typeface="+mj-ea"/>
              </a:rPr>
              <a:t>(x2, y2)</a:t>
            </a:r>
            <a:r>
              <a:rPr lang="ko-KR" altLang="en-US" sz="2000" dirty="0">
                <a:latin typeface="+mj-ea"/>
                <a:ea typeface="+mj-ea"/>
              </a:rPr>
              <a:t>를 </a:t>
            </a:r>
            <a:r>
              <a:rPr lang="ko-KR" altLang="en-US" sz="2000" dirty="0" err="1">
                <a:latin typeface="+mj-ea"/>
                <a:ea typeface="+mj-ea"/>
              </a:rPr>
              <a:t>입력받아</a:t>
            </a:r>
            <a:r>
              <a:rPr lang="ko-KR" altLang="en-US" sz="2000" dirty="0">
                <a:latin typeface="+mj-ea"/>
                <a:ea typeface="+mj-ea"/>
              </a:rPr>
              <a:t> 두 지점 사이의 거리를 계산하는 프로그램을 작성해 보세요</a:t>
            </a:r>
            <a:r>
              <a:rPr lang="en-US" altLang="ko-KR" sz="2000" dirty="0">
                <a:latin typeface="+mj-ea"/>
                <a:ea typeface="+mj-ea"/>
              </a:rPr>
              <a:t>.</a:t>
            </a:r>
            <a:endParaRPr lang="ko-KR" altLang="en-US" sz="2000" dirty="0">
              <a:latin typeface="+mj-ea"/>
              <a:ea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35"/>
          <a:stretch/>
        </p:blipFill>
        <p:spPr>
          <a:xfrm>
            <a:off x="1064687" y="2450207"/>
            <a:ext cx="9685472" cy="148436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13" b="6788"/>
          <a:stretch/>
        </p:blipFill>
        <p:spPr>
          <a:xfrm>
            <a:off x="793616" y="3744071"/>
            <a:ext cx="10598473" cy="226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15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두 지점 사이의 거리 확인하기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669"/>
          <a:stretch/>
        </p:blipFill>
        <p:spPr>
          <a:xfrm>
            <a:off x="2138166" y="1693920"/>
            <a:ext cx="7801332" cy="426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4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두 지점 사이의 거리 확인하기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72905" y="1525536"/>
            <a:ext cx="10643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 err="1"/>
              <a:t>t.setheading</a:t>
            </a:r>
            <a:r>
              <a:rPr lang="en-US" altLang="ko-KR" sz="2000" dirty="0"/>
              <a:t>( ) : </a:t>
            </a:r>
            <a:r>
              <a:rPr lang="ko-KR" altLang="en-US" sz="2000" dirty="0" err="1"/>
              <a:t>터틀의</a:t>
            </a:r>
            <a:r>
              <a:rPr lang="ko-KR" altLang="en-US" sz="2000" dirty="0"/>
              <a:t> 머리 방향을 특정한 각도로 설정합니다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37" t="65826" r="4580" b="11169"/>
          <a:stretch/>
        </p:blipFill>
        <p:spPr>
          <a:xfrm>
            <a:off x="4060825" y="1925646"/>
            <a:ext cx="4259004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36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그리니치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표준시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세계시간의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기준점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72905" y="1525536"/>
            <a:ext cx="10643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/>
              <a:t>그리니치</a:t>
            </a:r>
            <a:r>
              <a:rPr lang="ko-KR" altLang="en-US" sz="2000" dirty="0"/>
              <a:t> 표준시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0683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89"/>
          <a:stretch/>
        </p:blipFill>
        <p:spPr>
          <a:xfrm>
            <a:off x="2341877" y="1265207"/>
            <a:ext cx="7576823" cy="533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63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어디에나 있는 수식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655"/>
          <a:stretch/>
        </p:blipFill>
        <p:spPr>
          <a:xfrm>
            <a:off x="2395215" y="1702132"/>
            <a:ext cx="6937119" cy="431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716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05. 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그리니치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표준시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4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세계시간의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기준점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0683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01" b="-815"/>
          <a:stretch/>
        </p:blipFill>
        <p:spPr>
          <a:xfrm>
            <a:off x="743937" y="2415243"/>
            <a:ext cx="10217523" cy="20700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35"/>
          <a:stretch/>
        </p:blipFill>
        <p:spPr>
          <a:xfrm>
            <a:off x="790333" y="1377093"/>
            <a:ext cx="10225538" cy="11865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4453289-725D-41D4-9D6B-C3991E19C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58" y="3954135"/>
            <a:ext cx="7855131" cy="259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5771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>
                <a:latin typeface="HY헤드라인M" panose="02030600000101010101" pitchFamily="18" charset="-127"/>
                <a:ea typeface="HY헤드라인M" panose="02030600000101010101" pitchFamily="18" charset="-127"/>
              </a:rPr>
              <a:t>Lab 06.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계산대 프로그램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0683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01" y="1423936"/>
            <a:ext cx="10028997" cy="241096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86" y="3793719"/>
            <a:ext cx="9585841" cy="205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37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어디에나 있는 수식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18807" y="1420501"/>
            <a:ext cx="102970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컴퓨터를 사용하면 우리가 복잡한 계산을 직접 해야 할 필요는 없음</a:t>
            </a:r>
            <a:r>
              <a:rPr lang="en-US" altLang="ko-KR" sz="2000" dirty="0"/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우리는 정확한 계산을 하도록 알맞은 수식을 올바르게 작성하여 컴퓨터에 지시해야 함</a:t>
            </a:r>
            <a:r>
              <a:rPr lang="en-US" altLang="ko-KR" sz="2000" dirty="0"/>
              <a:t>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" t="78793" r="-2197" b="5034"/>
          <a:stretch/>
        </p:blipFill>
        <p:spPr>
          <a:xfrm>
            <a:off x="557948" y="2709664"/>
            <a:ext cx="12004671" cy="260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991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어디에나 있는 수식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18807" y="1420501"/>
            <a:ext cx="1029706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/>
              <a:t>올바른 수식 작성을 위하여</a:t>
            </a:r>
            <a:endParaRPr lang="en-US" altLang="ko-KR" sz="2800" dirty="0"/>
          </a:p>
          <a:p>
            <a:pPr>
              <a:lnSpc>
                <a:spcPct val="150000"/>
              </a:lnSpc>
            </a:pP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연산자 우선순위</a:t>
            </a: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수학 시간에 배우지 않았던 새로운 연산자</a:t>
            </a: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연산의 방향</a:t>
            </a:r>
            <a:r>
              <a:rPr lang="en-US" altLang="ko-KR" sz="2000" dirty="0"/>
              <a:t>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lvl="0">
              <a:lnSpc>
                <a:spcPct val="150000"/>
              </a:lnSpc>
            </a:pPr>
            <a:r>
              <a:rPr lang="ko-KR" altLang="en-US" sz="2800" dirty="0">
                <a:solidFill>
                  <a:srgbClr val="000000"/>
                </a:solidFill>
              </a:rPr>
              <a:t>연산자를 잘 사용하면 프로그램 코드의 길이를 줄일 수 있습니다</a:t>
            </a:r>
            <a:r>
              <a:rPr lang="en-US" altLang="ko-KR" sz="2800" dirty="0">
                <a:solidFill>
                  <a:srgbClr val="000000"/>
                </a:solidFill>
              </a:rPr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105790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18807" y="1316989"/>
            <a:ext cx="10297064" cy="668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/>
              <a:t>산술은 수에 대한 계산</a:t>
            </a:r>
            <a:endParaRPr lang="en-US" altLang="ko-KR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65"/>
          <a:stretch/>
        </p:blipFill>
        <p:spPr>
          <a:xfrm>
            <a:off x="718806" y="2037159"/>
            <a:ext cx="10076507" cy="353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89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" t="57145" r="-672" b="22714"/>
          <a:stretch/>
        </p:blipFill>
        <p:spPr>
          <a:xfrm>
            <a:off x="701270" y="3022601"/>
            <a:ext cx="10076507" cy="182334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" t="39970" r="-2773" b="50865"/>
          <a:stretch/>
        </p:blipFill>
        <p:spPr>
          <a:xfrm>
            <a:off x="701269" y="2192867"/>
            <a:ext cx="10076507" cy="82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62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t="80058" r="-2605" b="11398"/>
          <a:stretch/>
        </p:blipFill>
        <p:spPr>
          <a:xfrm>
            <a:off x="828270" y="2032000"/>
            <a:ext cx="10076507" cy="77348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37"/>
          <a:stretch/>
        </p:blipFill>
        <p:spPr>
          <a:xfrm>
            <a:off x="1020905" y="2636145"/>
            <a:ext cx="10802516" cy="221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13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산술 연산자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" t="30405" r="157" b="62091"/>
          <a:stretch/>
        </p:blipFill>
        <p:spPr>
          <a:xfrm>
            <a:off x="385904" y="2475279"/>
            <a:ext cx="10802516" cy="8859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1" t="47614" r="1411" b="40867"/>
          <a:stretch/>
        </p:blipFill>
        <p:spPr>
          <a:xfrm>
            <a:off x="1003971" y="3420395"/>
            <a:ext cx="10332896" cy="130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11929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4839</TotalTime>
  <Words>384</Words>
  <Application>Microsoft Office PowerPoint</Application>
  <PresentationFormat>와이드스크린</PresentationFormat>
  <Paragraphs>61</Paragraphs>
  <Slides>31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HY헤드라인M</vt:lpstr>
      <vt:lpstr>맑은 고딕</vt:lpstr>
      <vt:lpstr>Arial</vt:lpstr>
      <vt:lpstr>Comic Sans MS</vt:lpstr>
      <vt:lpstr>Corbel</vt:lpstr>
      <vt:lpstr>기본</vt:lpstr>
      <vt:lpstr>Image</vt:lpstr>
      <vt:lpstr>3장. 계산해 볼까요?</vt:lpstr>
      <vt:lpstr>차례</vt:lpstr>
      <vt:lpstr>01. 어디에나 있는 수식</vt:lpstr>
      <vt:lpstr>01. 어디에나 있는 수식</vt:lpstr>
      <vt:lpstr>01. 어디에나 있는 수식</vt:lpstr>
      <vt:lpstr>02. 산술 연산자</vt:lpstr>
      <vt:lpstr>02. 산술 연산자</vt:lpstr>
      <vt:lpstr>02. 산술 연산자</vt:lpstr>
      <vt:lpstr>02. 산술 연산자</vt:lpstr>
      <vt:lpstr>02. 산술 연산자</vt:lpstr>
      <vt:lpstr>02. 산술 연산자</vt:lpstr>
      <vt:lpstr>03. 대입 연산자 ‘ = ’</vt:lpstr>
      <vt:lpstr>03. 대입 연산자 ‘ = ’</vt:lpstr>
      <vt:lpstr>03. 대입 연산자 ‘ = ’</vt:lpstr>
      <vt:lpstr>04. 복합 대입 연산자</vt:lpstr>
      <vt:lpstr>04. 복합 대입 연산자</vt:lpstr>
      <vt:lpstr>04. 복합 대입 연산자</vt:lpstr>
      <vt:lpstr>04. 복합 대입 연산자</vt:lpstr>
      <vt:lpstr>05. 연산자의 우선순위</vt:lpstr>
      <vt:lpstr>05. 연산자의 우선순위</vt:lpstr>
      <vt:lpstr>05. 연산자의 우선순위</vt:lpstr>
      <vt:lpstr>05. 연산자의 우선순위</vt:lpstr>
      <vt:lpstr>05. 연산자의 우선순위</vt:lpstr>
      <vt:lpstr>Lab 01. 다항식의 계산</vt:lpstr>
      <vt:lpstr>Lab 02. 화씨온도를 섭씨온도로 변환하기</vt:lpstr>
      <vt:lpstr>Lab 03. 두 지점 사이의 거리 구하기</vt:lpstr>
      <vt:lpstr>Lab 04. 두 지점 사이의 거리 확인하기</vt:lpstr>
      <vt:lpstr>Lab 04. 두 지점 사이의 거리 확인하기</vt:lpstr>
      <vt:lpstr>Lab 05. 그리니치 표준시-세계시간의 기준점</vt:lpstr>
      <vt:lpstr>Lab 05. 그리니치 표준시-세계시간의 기준점</vt:lpstr>
      <vt:lpstr>Lab 06. 계산대 프로그램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정영민</dc:creator>
  <cp:lastModifiedBy>유 제훈</cp:lastModifiedBy>
  <cp:revision>78</cp:revision>
  <cp:lastPrinted>2020-03-19T13:53:51Z</cp:lastPrinted>
  <dcterms:created xsi:type="dcterms:W3CDTF">2020-03-10T04:09:15Z</dcterms:created>
  <dcterms:modified xsi:type="dcterms:W3CDTF">2022-12-05T03:22:35Z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F:\2020년\05 수업\03 고3 정보\2020_고3정보_01.pptx</vt:lpwstr>
  </property>
</Properties>
</file>